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4" r:id="rId5"/>
    <p:sldId id="344" r:id="rId6"/>
    <p:sldId id="2829" r:id="rId7"/>
    <p:sldId id="2818" r:id="rId8"/>
    <p:sldId id="2892" r:id="rId9"/>
    <p:sldId id="2883" r:id="rId10"/>
    <p:sldId id="2886" r:id="rId11"/>
    <p:sldId id="2887" r:id="rId12"/>
    <p:sldId id="2888" r:id="rId13"/>
    <p:sldId id="2889" r:id="rId14"/>
    <p:sldId id="2890" r:id="rId15"/>
    <p:sldId id="2861" r:id="rId16"/>
    <p:sldId id="2891" r:id="rId17"/>
    <p:sldId id="2865" r:id="rId18"/>
    <p:sldId id="2893" r:id="rId19"/>
    <p:sldId id="2878" r:id="rId20"/>
  </p:sldIdLst>
  <p:sldSz cx="9144000" cy="5143500" type="screen16x9"/>
  <p:notesSz cx="6858000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0DC"/>
    <a:srgbClr val="06893A"/>
    <a:srgbClr val="009999"/>
    <a:srgbClr val="005B82"/>
    <a:srgbClr val="2D7C81"/>
    <a:srgbClr val="66CBEC"/>
    <a:srgbClr val="C0C0C0"/>
    <a:srgbClr val="878787"/>
    <a:srgbClr val="C30000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5" autoAdjust="0"/>
    <p:restoredTop sz="60459" autoAdjust="0"/>
  </p:normalViewPr>
  <p:slideViewPr>
    <p:cSldViewPr>
      <p:cViewPr varScale="1">
        <p:scale>
          <a:sx n="53" d="100"/>
          <a:sy n="53" d="100"/>
        </p:scale>
        <p:origin x="1692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3566"/>
    </p:cViewPr>
  </p:sorter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ssjøen, Elisabeth" userId="9dbfa374-47d2-4922-8de8-b3f461fba45a" providerId="ADAL" clId="{DDA10559-6C57-4392-97C1-0AC68ED366DC}"/>
    <pc:docChg chg="modSld">
      <pc:chgData name="Korssjøen, Elisabeth" userId="9dbfa374-47d2-4922-8de8-b3f461fba45a" providerId="ADAL" clId="{DDA10559-6C57-4392-97C1-0AC68ED366DC}" dt="2022-10-04T08:23:27.452" v="14" actId="20577"/>
      <pc:docMkLst>
        <pc:docMk/>
      </pc:docMkLst>
      <pc:sldChg chg="modNotesTx">
        <pc:chgData name="Korssjøen, Elisabeth" userId="9dbfa374-47d2-4922-8de8-b3f461fba45a" providerId="ADAL" clId="{DDA10559-6C57-4392-97C1-0AC68ED366DC}" dt="2022-10-04T08:22:12.692" v="0" actId="20577"/>
        <pc:sldMkLst>
          <pc:docMk/>
          <pc:sldMk cId="2254554984" sldId="264"/>
        </pc:sldMkLst>
      </pc:sldChg>
      <pc:sldChg chg="modNotesTx">
        <pc:chgData name="Korssjøen, Elisabeth" userId="9dbfa374-47d2-4922-8de8-b3f461fba45a" providerId="ADAL" clId="{DDA10559-6C57-4392-97C1-0AC68ED366DC}" dt="2022-10-04T08:22:17.221" v="1" actId="20577"/>
        <pc:sldMkLst>
          <pc:docMk/>
          <pc:sldMk cId="3575776285" sldId="344"/>
        </pc:sldMkLst>
      </pc:sldChg>
      <pc:sldChg chg="modNotesTx">
        <pc:chgData name="Korssjøen, Elisabeth" userId="9dbfa374-47d2-4922-8de8-b3f461fba45a" providerId="ADAL" clId="{DDA10559-6C57-4392-97C1-0AC68ED366DC}" dt="2022-10-04T08:22:30.997" v="3" actId="20577"/>
        <pc:sldMkLst>
          <pc:docMk/>
          <pc:sldMk cId="574129130" sldId="2818"/>
        </pc:sldMkLst>
      </pc:sldChg>
      <pc:sldChg chg="modNotesTx">
        <pc:chgData name="Korssjøen, Elisabeth" userId="9dbfa374-47d2-4922-8de8-b3f461fba45a" providerId="ADAL" clId="{DDA10559-6C57-4392-97C1-0AC68ED366DC}" dt="2022-10-04T08:22:25.599" v="2" actId="20577"/>
        <pc:sldMkLst>
          <pc:docMk/>
          <pc:sldMk cId="98178869" sldId="2829"/>
        </pc:sldMkLst>
      </pc:sldChg>
      <pc:sldChg chg="modNotesTx">
        <pc:chgData name="Korssjøen, Elisabeth" userId="9dbfa374-47d2-4922-8de8-b3f461fba45a" providerId="ADAL" clId="{DDA10559-6C57-4392-97C1-0AC68ED366DC}" dt="2022-10-04T08:23:11.371" v="11" actId="20577"/>
        <pc:sldMkLst>
          <pc:docMk/>
          <pc:sldMk cId="615842488" sldId="2861"/>
        </pc:sldMkLst>
      </pc:sldChg>
      <pc:sldChg chg="modNotesTx">
        <pc:chgData name="Korssjøen, Elisabeth" userId="9dbfa374-47d2-4922-8de8-b3f461fba45a" providerId="ADAL" clId="{DDA10559-6C57-4392-97C1-0AC68ED366DC}" dt="2022-10-04T08:23:21.623" v="13" actId="20577"/>
        <pc:sldMkLst>
          <pc:docMk/>
          <pc:sldMk cId="1160979231" sldId="2865"/>
        </pc:sldMkLst>
      </pc:sldChg>
      <pc:sldChg chg="modNotesTx">
        <pc:chgData name="Korssjøen, Elisabeth" userId="9dbfa374-47d2-4922-8de8-b3f461fba45a" providerId="ADAL" clId="{DDA10559-6C57-4392-97C1-0AC68ED366DC}" dt="2022-10-04T08:22:41.506" v="5" actId="20577"/>
        <pc:sldMkLst>
          <pc:docMk/>
          <pc:sldMk cId="3140963773" sldId="2883"/>
        </pc:sldMkLst>
      </pc:sldChg>
      <pc:sldChg chg="modNotesTx">
        <pc:chgData name="Korssjøen, Elisabeth" userId="9dbfa374-47d2-4922-8de8-b3f461fba45a" providerId="ADAL" clId="{DDA10559-6C57-4392-97C1-0AC68ED366DC}" dt="2022-10-04T08:22:45.969" v="6" actId="20577"/>
        <pc:sldMkLst>
          <pc:docMk/>
          <pc:sldMk cId="1136026187" sldId="2886"/>
        </pc:sldMkLst>
      </pc:sldChg>
      <pc:sldChg chg="modNotesTx">
        <pc:chgData name="Korssjøen, Elisabeth" userId="9dbfa374-47d2-4922-8de8-b3f461fba45a" providerId="ADAL" clId="{DDA10559-6C57-4392-97C1-0AC68ED366DC}" dt="2022-10-04T08:22:50.490" v="7" actId="20577"/>
        <pc:sldMkLst>
          <pc:docMk/>
          <pc:sldMk cId="770954508" sldId="2887"/>
        </pc:sldMkLst>
      </pc:sldChg>
      <pc:sldChg chg="modNotesTx">
        <pc:chgData name="Korssjøen, Elisabeth" userId="9dbfa374-47d2-4922-8de8-b3f461fba45a" providerId="ADAL" clId="{DDA10559-6C57-4392-97C1-0AC68ED366DC}" dt="2022-10-04T08:22:55.297" v="8" actId="20577"/>
        <pc:sldMkLst>
          <pc:docMk/>
          <pc:sldMk cId="2874382848" sldId="2888"/>
        </pc:sldMkLst>
      </pc:sldChg>
      <pc:sldChg chg="modNotesTx">
        <pc:chgData name="Korssjøen, Elisabeth" userId="9dbfa374-47d2-4922-8de8-b3f461fba45a" providerId="ADAL" clId="{DDA10559-6C57-4392-97C1-0AC68ED366DC}" dt="2022-10-04T08:23:01.137" v="9" actId="20577"/>
        <pc:sldMkLst>
          <pc:docMk/>
          <pc:sldMk cId="741738286" sldId="2889"/>
        </pc:sldMkLst>
      </pc:sldChg>
      <pc:sldChg chg="modNotesTx">
        <pc:chgData name="Korssjøen, Elisabeth" userId="9dbfa374-47d2-4922-8de8-b3f461fba45a" providerId="ADAL" clId="{DDA10559-6C57-4392-97C1-0AC68ED366DC}" dt="2022-10-04T08:23:07.052" v="10" actId="20577"/>
        <pc:sldMkLst>
          <pc:docMk/>
          <pc:sldMk cId="3174926170" sldId="2890"/>
        </pc:sldMkLst>
      </pc:sldChg>
      <pc:sldChg chg="modNotesTx">
        <pc:chgData name="Korssjøen, Elisabeth" userId="9dbfa374-47d2-4922-8de8-b3f461fba45a" providerId="ADAL" clId="{DDA10559-6C57-4392-97C1-0AC68ED366DC}" dt="2022-10-04T08:23:16.458" v="12" actId="20577"/>
        <pc:sldMkLst>
          <pc:docMk/>
          <pc:sldMk cId="3227032581" sldId="2891"/>
        </pc:sldMkLst>
      </pc:sldChg>
      <pc:sldChg chg="modNotesTx">
        <pc:chgData name="Korssjøen, Elisabeth" userId="9dbfa374-47d2-4922-8de8-b3f461fba45a" providerId="ADAL" clId="{DDA10559-6C57-4392-97C1-0AC68ED366DC}" dt="2022-10-04T08:22:36.510" v="4" actId="20577"/>
        <pc:sldMkLst>
          <pc:docMk/>
          <pc:sldMk cId="3770008447" sldId="2892"/>
        </pc:sldMkLst>
      </pc:sldChg>
      <pc:sldChg chg="modNotesTx">
        <pc:chgData name="Korssjøen, Elisabeth" userId="9dbfa374-47d2-4922-8de8-b3f461fba45a" providerId="ADAL" clId="{DDA10559-6C57-4392-97C1-0AC68ED366DC}" dt="2022-10-04T08:23:27.452" v="14" actId="20577"/>
        <pc:sldMkLst>
          <pc:docMk/>
          <pc:sldMk cId="1954096874" sldId="28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0C9F-E994-4E6D-AC14-C95356915397}" type="datetimeFigureOut">
              <a:rPr lang="nb-NO" smtClean="0"/>
              <a:t>04.10.2022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AD396-0A84-4DF5-A975-E087C1B596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76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00B49-9214-6A4F-BC36-E23E6917062D}" type="datetimeFigureOut">
              <a:rPr lang="nb-NO" smtClean="0"/>
              <a:t>04.10.2022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078D7-AB93-B243-8E09-92B1EB0803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46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67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91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55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330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76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37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626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25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4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16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76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90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90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72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31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078D7-AB93-B243-8E09-92B1EB08034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54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1845729"/>
            <a:ext cx="9144001" cy="2930261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1287" y="4712233"/>
            <a:ext cx="6135384" cy="16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b-NO" sz="1000" kern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6" y="4410831"/>
            <a:ext cx="4638675" cy="3646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 //  </a:t>
            </a:r>
            <a:r>
              <a:rPr lang="nb-NO" dirty="0" err="1"/>
              <a:t>Innholdsansvarlig</a:t>
            </a:r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938" y="2098377"/>
            <a:ext cx="5989022" cy="9774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1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6565274" y="1840753"/>
            <a:ext cx="2581353" cy="2934844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5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6"/>
          <a:stretch/>
        </p:blipFill>
        <p:spPr bwMode="auto">
          <a:xfrm>
            <a:off x="3799790" y="3405751"/>
            <a:ext cx="3014662" cy="13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3"/>
          <a:stretch/>
        </p:blipFill>
        <p:spPr bwMode="auto">
          <a:xfrm>
            <a:off x="5242898" y="1806447"/>
            <a:ext cx="2524125" cy="29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3" b="78080"/>
          <a:stretch/>
        </p:blipFill>
        <p:spPr bwMode="auto">
          <a:xfrm>
            <a:off x="-1" y="3693775"/>
            <a:ext cx="539551" cy="10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6" b="85208"/>
          <a:stretch/>
        </p:blipFill>
        <p:spPr bwMode="auto">
          <a:xfrm>
            <a:off x="0" y="4045671"/>
            <a:ext cx="755575" cy="7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48" y="549768"/>
            <a:ext cx="1185603" cy="7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12250" y="3120513"/>
            <a:ext cx="5040313" cy="53135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Klikk for å legge til en undertittel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1C0EFDA6-CCED-4AA4-9A6B-C3F8D79541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98" y="553287"/>
            <a:ext cx="793653" cy="7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6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2" y="142876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1378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4" y="1059582"/>
            <a:ext cx="8372475" cy="36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142875"/>
            <a:ext cx="8386763" cy="8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849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366961" y="1276349"/>
            <a:ext cx="8398965" cy="32997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928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5714" y="1283000"/>
            <a:ext cx="5852470" cy="32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6372225" y="1275606"/>
            <a:ext cx="2376488" cy="328686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913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idx="1"/>
          </p:nvPr>
        </p:nvSpPr>
        <p:spPr>
          <a:xfrm>
            <a:off x="381286" y="1284135"/>
            <a:ext cx="4040188" cy="5345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9639" y="1284747"/>
            <a:ext cx="4041775" cy="5345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0"/>
          </p:nvPr>
        </p:nvSpPr>
        <p:spPr>
          <a:xfrm>
            <a:off x="382151" y="1896178"/>
            <a:ext cx="4032250" cy="26654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/>
          <p:cNvSpPr>
            <a:spLocks noGrp="1"/>
          </p:cNvSpPr>
          <p:nvPr>
            <p:ph sz="quarter" idx="12"/>
          </p:nvPr>
        </p:nvSpPr>
        <p:spPr>
          <a:xfrm>
            <a:off x="4730131" y="1892920"/>
            <a:ext cx="4032250" cy="26654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6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258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7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5714" y="4241684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4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375714" y="1287413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5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375714" y="3819647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6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375714" y="3397608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7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75714" y="2975569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8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375714" y="1709452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9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375714" y="2131491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10" name="Plassholder f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375714" y="2553530"/>
            <a:ext cx="5086350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5656392" y="4241684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5656392" y="1287413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5656392" y="3819647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36" hasCustomPrompt="1"/>
          </p:nvPr>
        </p:nvSpPr>
        <p:spPr>
          <a:xfrm>
            <a:off x="5656392" y="3397608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37" hasCustomPrompt="1"/>
          </p:nvPr>
        </p:nvSpPr>
        <p:spPr>
          <a:xfrm>
            <a:off x="5656392" y="2975569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38" hasCustomPrompt="1"/>
          </p:nvPr>
        </p:nvSpPr>
        <p:spPr>
          <a:xfrm>
            <a:off x="5656392" y="1709452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7" name="Plassholder for tekst 19"/>
          <p:cNvSpPr>
            <a:spLocks noGrp="1"/>
          </p:cNvSpPr>
          <p:nvPr>
            <p:ph type="body" sz="quarter" idx="39" hasCustomPrompt="1"/>
          </p:nvPr>
        </p:nvSpPr>
        <p:spPr>
          <a:xfrm>
            <a:off x="5656392" y="2131491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8" name="Plassholder for tekst 19"/>
          <p:cNvSpPr>
            <a:spLocks noGrp="1"/>
          </p:cNvSpPr>
          <p:nvPr>
            <p:ph type="body" sz="quarter" idx="40" hasCustomPrompt="1"/>
          </p:nvPr>
        </p:nvSpPr>
        <p:spPr>
          <a:xfrm>
            <a:off x="5656392" y="2553530"/>
            <a:ext cx="3103973" cy="314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98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8" y="1532583"/>
            <a:ext cx="7469187" cy="102155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400" b="0" cap="all"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837408" y="2794398"/>
            <a:ext cx="5484743" cy="92749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Picture 2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4"/>
          <a:stretch/>
        </p:blipFill>
        <p:spPr bwMode="auto">
          <a:xfrm>
            <a:off x="4283968" y="3903464"/>
            <a:ext cx="3014662" cy="12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52120" y="2674939"/>
            <a:ext cx="252412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9" b="80008"/>
          <a:stretch/>
        </p:blipFill>
        <p:spPr bwMode="auto">
          <a:xfrm>
            <a:off x="-1" y="4156472"/>
            <a:ext cx="1048543" cy="9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F2823_KOM\Felles Filer\Rådgivingseksjonen\Profil og materiell\5. Profil og design\NAV profil\nav_logo\Til mal\nav_logo_Hvit_ubakgrunn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55" y="483518"/>
            <a:ext cx="1185603" cy="7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4"/>
          <a:stretch/>
        </p:blipFill>
        <p:spPr bwMode="auto">
          <a:xfrm>
            <a:off x="-1400392" y="4456411"/>
            <a:ext cx="2524125" cy="6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8" y="1532583"/>
            <a:ext cx="7469187" cy="10215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="t">
            <a:normAutofit/>
          </a:bodyPr>
          <a:lstStyle>
            <a:lvl1pPr algn="l">
              <a:defRPr sz="2400" b="0" cap="all">
                <a:ln w="12700">
                  <a:noFill/>
                </a:ln>
                <a:solidFill>
                  <a:srgbClr val="3E383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/>
          <p:cNvSpPr>
            <a:spLocks noGrp="1"/>
          </p:cNvSpPr>
          <p:nvPr>
            <p:ph type="body" idx="11"/>
          </p:nvPr>
        </p:nvSpPr>
        <p:spPr>
          <a:xfrm>
            <a:off x="837408" y="2794398"/>
            <a:ext cx="5484743" cy="9274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rgbClr val="3E383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30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9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8" y="1275606"/>
            <a:ext cx="8387498" cy="32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1" y="4719435"/>
            <a:ext cx="451944" cy="28562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D2F7E71-EB22-44BC-A653-ED1E2E635F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6" y="4726311"/>
            <a:ext cx="303796" cy="295392"/>
          </a:xfrm>
          <a:prstGeom prst="rect">
            <a:avLst/>
          </a:prstGeom>
        </p:spPr>
      </p:pic>
      <p:sp>
        <p:nvSpPr>
          <p:cNvPr id="14" name="Parallellogram 2">
            <a:extLst>
              <a:ext uri="{FF2B5EF4-FFF2-40B4-BE49-F238E27FC236}">
                <a16:creationId xmlns:a16="http://schemas.microsoft.com/office/drawing/2014/main" id="{C3171B95-DF1D-4D51-B071-C48BD3CDF3C8}"/>
              </a:ext>
            </a:extLst>
          </p:cNvPr>
          <p:cNvSpPr/>
          <p:nvPr userDrawn="1"/>
        </p:nvSpPr>
        <p:spPr>
          <a:xfrm>
            <a:off x="8711091" y="4719603"/>
            <a:ext cx="324725" cy="426099"/>
          </a:xfrm>
          <a:custGeom>
            <a:avLst/>
            <a:gdLst>
              <a:gd name="connsiteX0" fmla="*/ 0 w 246620"/>
              <a:gd name="connsiteY0" fmla="*/ 426099 h 426099"/>
              <a:gd name="connsiteX1" fmla="*/ 61655 w 246620"/>
              <a:gd name="connsiteY1" fmla="*/ 0 h 426099"/>
              <a:gd name="connsiteX2" fmla="*/ 246620 w 246620"/>
              <a:gd name="connsiteY2" fmla="*/ 0 h 426099"/>
              <a:gd name="connsiteX3" fmla="*/ 184965 w 246620"/>
              <a:gd name="connsiteY3" fmla="*/ 426099 h 426099"/>
              <a:gd name="connsiteX4" fmla="*/ 0 w 246620"/>
              <a:gd name="connsiteY4" fmla="*/ 426099 h 426099"/>
              <a:gd name="connsiteX0" fmla="*/ 0 w 359015"/>
              <a:gd name="connsiteY0" fmla="*/ 420384 h 426099"/>
              <a:gd name="connsiteX1" fmla="*/ 174050 w 359015"/>
              <a:gd name="connsiteY1" fmla="*/ 0 h 426099"/>
              <a:gd name="connsiteX2" fmla="*/ 359015 w 359015"/>
              <a:gd name="connsiteY2" fmla="*/ 0 h 426099"/>
              <a:gd name="connsiteX3" fmla="*/ 297360 w 359015"/>
              <a:gd name="connsiteY3" fmla="*/ 426099 h 426099"/>
              <a:gd name="connsiteX4" fmla="*/ 0 w 359015"/>
              <a:gd name="connsiteY4" fmla="*/ 420384 h 426099"/>
              <a:gd name="connsiteX0" fmla="*/ 0 w 359015"/>
              <a:gd name="connsiteY0" fmla="*/ 420384 h 420384"/>
              <a:gd name="connsiteX1" fmla="*/ 174050 w 359015"/>
              <a:gd name="connsiteY1" fmla="*/ 0 h 420384"/>
              <a:gd name="connsiteX2" fmla="*/ 359015 w 359015"/>
              <a:gd name="connsiteY2" fmla="*/ 0 h 420384"/>
              <a:gd name="connsiteX3" fmla="*/ 194490 w 359015"/>
              <a:gd name="connsiteY3" fmla="*/ 420384 h 420384"/>
              <a:gd name="connsiteX4" fmla="*/ 0 w 359015"/>
              <a:gd name="connsiteY4" fmla="*/ 420384 h 420384"/>
              <a:gd name="connsiteX0" fmla="*/ 0 w 324725"/>
              <a:gd name="connsiteY0" fmla="*/ 424194 h 424194"/>
              <a:gd name="connsiteX1" fmla="*/ 174050 w 324725"/>
              <a:gd name="connsiteY1" fmla="*/ 3810 h 424194"/>
              <a:gd name="connsiteX2" fmla="*/ 324725 w 324725"/>
              <a:gd name="connsiteY2" fmla="*/ 0 h 424194"/>
              <a:gd name="connsiteX3" fmla="*/ 194490 w 324725"/>
              <a:gd name="connsiteY3" fmla="*/ 424194 h 424194"/>
              <a:gd name="connsiteX4" fmla="*/ 0 w 324725"/>
              <a:gd name="connsiteY4" fmla="*/ 424194 h 424194"/>
              <a:gd name="connsiteX0" fmla="*/ 0 w 324725"/>
              <a:gd name="connsiteY0" fmla="*/ 424194 h 424194"/>
              <a:gd name="connsiteX1" fmla="*/ 174050 w 324725"/>
              <a:gd name="connsiteY1" fmla="*/ 3810 h 424194"/>
              <a:gd name="connsiteX2" fmla="*/ 324725 w 324725"/>
              <a:gd name="connsiteY2" fmla="*/ 0 h 424194"/>
              <a:gd name="connsiteX3" fmla="*/ 165915 w 324725"/>
              <a:gd name="connsiteY3" fmla="*/ 422289 h 424194"/>
              <a:gd name="connsiteX4" fmla="*/ 0 w 324725"/>
              <a:gd name="connsiteY4" fmla="*/ 424194 h 424194"/>
              <a:gd name="connsiteX0" fmla="*/ 0 w 324725"/>
              <a:gd name="connsiteY0" fmla="*/ 428004 h 428004"/>
              <a:gd name="connsiteX1" fmla="*/ 174050 w 324725"/>
              <a:gd name="connsiteY1" fmla="*/ 0 h 428004"/>
              <a:gd name="connsiteX2" fmla="*/ 324725 w 324725"/>
              <a:gd name="connsiteY2" fmla="*/ 3810 h 428004"/>
              <a:gd name="connsiteX3" fmla="*/ 165915 w 324725"/>
              <a:gd name="connsiteY3" fmla="*/ 426099 h 428004"/>
              <a:gd name="connsiteX4" fmla="*/ 0 w 324725"/>
              <a:gd name="connsiteY4" fmla="*/ 428004 h 428004"/>
              <a:gd name="connsiteX0" fmla="*/ 0 w 324725"/>
              <a:gd name="connsiteY0" fmla="*/ 422289 h 426099"/>
              <a:gd name="connsiteX1" fmla="*/ 174050 w 324725"/>
              <a:gd name="connsiteY1" fmla="*/ 0 h 426099"/>
              <a:gd name="connsiteX2" fmla="*/ 324725 w 324725"/>
              <a:gd name="connsiteY2" fmla="*/ 3810 h 426099"/>
              <a:gd name="connsiteX3" fmla="*/ 165915 w 324725"/>
              <a:gd name="connsiteY3" fmla="*/ 426099 h 426099"/>
              <a:gd name="connsiteX4" fmla="*/ 0 w 324725"/>
              <a:gd name="connsiteY4" fmla="*/ 422289 h 42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25" h="426099">
                <a:moveTo>
                  <a:pt x="0" y="422289"/>
                </a:moveTo>
                <a:lnTo>
                  <a:pt x="174050" y="0"/>
                </a:lnTo>
                <a:lnTo>
                  <a:pt x="324725" y="3810"/>
                </a:lnTo>
                <a:lnTo>
                  <a:pt x="165915" y="426099"/>
                </a:lnTo>
                <a:lnTo>
                  <a:pt x="0" y="422289"/>
                </a:lnTo>
                <a:close/>
              </a:path>
            </a:pathLst>
          </a:custGeom>
          <a:solidFill>
            <a:srgbClr val="2D7C8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arallellogram 2">
            <a:extLst>
              <a:ext uri="{FF2B5EF4-FFF2-40B4-BE49-F238E27FC236}">
                <a16:creationId xmlns:a16="http://schemas.microsoft.com/office/drawing/2014/main" id="{E178450F-2AC9-458F-BE72-0DA8747D3CFC}"/>
              </a:ext>
            </a:extLst>
          </p:cNvPr>
          <p:cNvSpPr/>
          <p:nvPr userDrawn="1"/>
        </p:nvSpPr>
        <p:spPr>
          <a:xfrm>
            <a:off x="8807411" y="4330816"/>
            <a:ext cx="330810" cy="817926"/>
          </a:xfrm>
          <a:custGeom>
            <a:avLst/>
            <a:gdLst>
              <a:gd name="connsiteX0" fmla="*/ 0 w 246620"/>
              <a:gd name="connsiteY0" fmla="*/ 426099 h 426099"/>
              <a:gd name="connsiteX1" fmla="*/ 61655 w 246620"/>
              <a:gd name="connsiteY1" fmla="*/ 0 h 426099"/>
              <a:gd name="connsiteX2" fmla="*/ 246620 w 246620"/>
              <a:gd name="connsiteY2" fmla="*/ 0 h 426099"/>
              <a:gd name="connsiteX3" fmla="*/ 184965 w 246620"/>
              <a:gd name="connsiteY3" fmla="*/ 426099 h 426099"/>
              <a:gd name="connsiteX4" fmla="*/ 0 w 246620"/>
              <a:gd name="connsiteY4" fmla="*/ 426099 h 426099"/>
              <a:gd name="connsiteX0" fmla="*/ 0 w 359015"/>
              <a:gd name="connsiteY0" fmla="*/ 420384 h 426099"/>
              <a:gd name="connsiteX1" fmla="*/ 174050 w 359015"/>
              <a:gd name="connsiteY1" fmla="*/ 0 h 426099"/>
              <a:gd name="connsiteX2" fmla="*/ 359015 w 359015"/>
              <a:gd name="connsiteY2" fmla="*/ 0 h 426099"/>
              <a:gd name="connsiteX3" fmla="*/ 297360 w 359015"/>
              <a:gd name="connsiteY3" fmla="*/ 426099 h 426099"/>
              <a:gd name="connsiteX4" fmla="*/ 0 w 359015"/>
              <a:gd name="connsiteY4" fmla="*/ 420384 h 426099"/>
              <a:gd name="connsiteX0" fmla="*/ 0 w 359015"/>
              <a:gd name="connsiteY0" fmla="*/ 420384 h 420384"/>
              <a:gd name="connsiteX1" fmla="*/ 174050 w 359015"/>
              <a:gd name="connsiteY1" fmla="*/ 0 h 420384"/>
              <a:gd name="connsiteX2" fmla="*/ 359015 w 359015"/>
              <a:gd name="connsiteY2" fmla="*/ 0 h 420384"/>
              <a:gd name="connsiteX3" fmla="*/ 194490 w 359015"/>
              <a:gd name="connsiteY3" fmla="*/ 420384 h 420384"/>
              <a:gd name="connsiteX4" fmla="*/ 0 w 359015"/>
              <a:gd name="connsiteY4" fmla="*/ 420384 h 420384"/>
              <a:gd name="connsiteX0" fmla="*/ 0 w 324725"/>
              <a:gd name="connsiteY0" fmla="*/ 424194 h 424194"/>
              <a:gd name="connsiteX1" fmla="*/ 174050 w 324725"/>
              <a:gd name="connsiteY1" fmla="*/ 3810 h 424194"/>
              <a:gd name="connsiteX2" fmla="*/ 324725 w 324725"/>
              <a:gd name="connsiteY2" fmla="*/ 0 h 424194"/>
              <a:gd name="connsiteX3" fmla="*/ 194490 w 324725"/>
              <a:gd name="connsiteY3" fmla="*/ 424194 h 424194"/>
              <a:gd name="connsiteX4" fmla="*/ 0 w 324725"/>
              <a:gd name="connsiteY4" fmla="*/ 424194 h 424194"/>
              <a:gd name="connsiteX0" fmla="*/ 0 w 324725"/>
              <a:gd name="connsiteY0" fmla="*/ 424194 h 424194"/>
              <a:gd name="connsiteX1" fmla="*/ 174050 w 324725"/>
              <a:gd name="connsiteY1" fmla="*/ 3810 h 424194"/>
              <a:gd name="connsiteX2" fmla="*/ 324725 w 324725"/>
              <a:gd name="connsiteY2" fmla="*/ 0 h 424194"/>
              <a:gd name="connsiteX3" fmla="*/ 165915 w 324725"/>
              <a:gd name="connsiteY3" fmla="*/ 422289 h 424194"/>
              <a:gd name="connsiteX4" fmla="*/ 0 w 324725"/>
              <a:gd name="connsiteY4" fmla="*/ 424194 h 424194"/>
              <a:gd name="connsiteX0" fmla="*/ 0 w 324725"/>
              <a:gd name="connsiteY0" fmla="*/ 428004 h 428004"/>
              <a:gd name="connsiteX1" fmla="*/ 174050 w 324725"/>
              <a:gd name="connsiteY1" fmla="*/ 0 h 428004"/>
              <a:gd name="connsiteX2" fmla="*/ 324725 w 324725"/>
              <a:gd name="connsiteY2" fmla="*/ 3810 h 428004"/>
              <a:gd name="connsiteX3" fmla="*/ 165915 w 324725"/>
              <a:gd name="connsiteY3" fmla="*/ 426099 h 428004"/>
              <a:gd name="connsiteX4" fmla="*/ 0 w 324725"/>
              <a:gd name="connsiteY4" fmla="*/ 428004 h 428004"/>
              <a:gd name="connsiteX0" fmla="*/ 0 w 324725"/>
              <a:gd name="connsiteY0" fmla="*/ 422289 h 426099"/>
              <a:gd name="connsiteX1" fmla="*/ 174050 w 324725"/>
              <a:gd name="connsiteY1" fmla="*/ 0 h 426099"/>
              <a:gd name="connsiteX2" fmla="*/ 324725 w 324725"/>
              <a:gd name="connsiteY2" fmla="*/ 3810 h 426099"/>
              <a:gd name="connsiteX3" fmla="*/ 165915 w 324725"/>
              <a:gd name="connsiteY3" fmla="*/ 426099 h 426099"/>
              <a:gd name="connsiteX4" fmla="*/ 0 w 324725"/>
              <a:gd name="connsiteY4" fmla="*/ 422289 h 426099"/>
              <a:gd name="connsiteX0" fmla="*/ 0 w 324725"/>
              <a:gd name="connsiteY0" fmla="*/ 427300 h 431110"/>
              <a:gd name="connsiteX1" fmla="*/ 261680 w 324725"/>
              <a:gd name="connsiteY1" fmla="*/ 0 h 431110"/>
              <a:gd name="connsiteX2" fmla="*/ 324725 w 324725"/>
              <a:gd name="connsiteY2" fmla="*/ 8821 h 431110"/>
              <a:gd name="connsiteX3" fmla="*/ 165915 w 324725"/>
              <a:gd name="connsiteY3" fmla="*/ 431110 h 431110"/>
              <a:gd name="connsiteX4" fmla="*/ 0 w 324725"/>
              <a:gd name="connsiteY4" fmla="*/ 427300 h 431110"/>
              <a:gd name="connsiteX0" fmla="*/ 0 w 393305"/>
              <a:gd name="connsiteY0" fmla="*/ 428302 h 431110"/>
              <a:gd name="connsiteX1" fmla="*/ 330260 w 393305"/>
              <a:gd name="connsiteY1" fmla="*/ 0 h 431110"/>
              <a:gd name="connsiteX2" fmla="*/ 393305 w 393305"/>
              <a:gd name="connsiteY2" fmla="*/ 8821 h 431110"/>
              <a:gd name="connsiteX3" fmla="*/ 234495 w 393305"/>
              <a:gd name="connsiteY3" fmla="*/ 431110 h 431110"/>
              <a:gd name="connsiteX4" fmla="*/ 0 w 393305"/>
              <a:gd name="connsiteY4" fmla="*/ 428302 h 431110"/>
              <a:gd name="connsiteX0" fmla="*/ 0 w 393305"/>
              <a:gd name="connsiteY0" fmla="*/ 428302 h 430108"/>
              <a:gd name="connsiteX1" fmla="*/ 330260 w 393305"/>
              <a:gd name="connsiteY1" fmla="*/ 0 h 430108"/>
              <a:gd name="connsiteX2" fmla="*/ 393305 w 393305"/>
              <a:gd name="connsiteY2" fmla="*/ 8821 h 430108"/>
              <a:gd name="connsiteX3" fmla="*/ 228780 w 393305"/>
              <a:gd name="connsiteY3" fmla="*/ 430108 h 430108"/>
              <a:gd name="connsiteX4" fmla="*/ 0 w 393305"/>
              <a:gd name="connsiteY4" fmla="*/ 428302 h 430108"/>
              <a:gd name="connsiteX0" fmla="*/ 0 w 393305"/>
              <a:gd name="connsiteY0" fmla="*/ 428302 h 430108"/>
              <a:gd name="connsiteX1" fmla="*/ 330260 w 393305"/>
              <a:gd name="connsiteY1" fmla="*/ 0 h 430108"/>
              <a:gd name="connsiteX2" fmla="*/ 393305 w 393305"/>
              <a:gd name="connsiteY2" fmla="*/ 8821 h 430108"/>
              <a:gd name="connsiteX3" fmla="*/ 323190 w 393305"/>
              <a:gd name="connsiteY3" fmla="*/ 182514 h 430108"/>
              <a:gd name="connsiteX4" fmla="*/ 228780 w 393305"/>
              <a:gd name="connsiteY4" fmla="*/ 430108 h 430108"/>
              <a:gd name="connsiteX5" fmla="*/ 0 w 393305"/>
              <a:gd name="connsiteY5" fmla="*/ 428302 h 430108"/>
              <a:gd name="connsiteX0" fmla="*/ 0 w 330440"/>
              <a:gd name="connsiteY0" fmla="*/ 428501 h 430307"/>
              <a:gd name="connsiteX1" fmla="*/ 330260 w 330440"/>
              <a:gd name="connsiteY1" fmla="*/ 199 h 430307"/>
              <a:gd name="connsiteX2" fmla="*/ 330440 w 330440"/>
              <a:gd name="connsiteY2" fmla="*/ 0 h 430307"/>
              <a:gd name="connsiteX3" fmla="*/ 323190 w 330440"/>
              <a:gd name="connsiteY3" fmla="*/ 182713 h 430307"/>
              <a:gd name="connsiteX4" fmla="*/ 228780 w 330440"/>
              <a:gd name="connsiteY4" fmla="*/ 430307 h 430307"/>
              <a:gd name="connsiteX5" fmla="*/ 0 w 330440"/>
              <a:gd name="connsiteY5" fmla="*/ 428501 h 430307"/>
              <a:gd name="connsiteX0" fmla="*/ 0 w 330810"/>
              <a:gd name="connsiteY0" fmla="*/ 428501 h 430307"/>
              <a:gd name="connsiteX1" fmla="*/ 330260 w 330810"/>
              <a:gd name="connsiteY1" fmla="*/ 199 h 430307"/>
              <a:gd name="connsiteX2" fmla="*/ 330440 w 330810"/>
              <a:gd name="connsiteY2" fmla="*/ 0 h 430307"/>
              <a:gd name="connsiteX3" fmla="*/ 330810 w 330810"/>
              <a:gd name="connsiteY3" fmla="*/ 293958 h 430307"/>
              <a:gd name="connsiteX4" fmla="*/ 228780 w 330810"/>
              <a:gd name="connsiteY4" fmla="*/ 430307 h 430307"/>
              <a:gd name="connsiteX5" fmla="*/ 0 w 330810"/>
              <a:gd name="connsiteY5" fmla="*/ 428501 h 4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810" h="430307">
                <a:moveTo>
                  <a:pt x="0" y="428501"/>
                </a:moveTo>
                <a:lnTo>
                  <a:pt x="330260" y="199"/>
                </a:lnTo>
                <a:lnTo>
                  <a:pt x="330440" y="0"/>
                </a:lnTo>
                <a:cubicBezTo>
                  <a:pt x="330563" y="97986"/>
                  <a:pt x="330687" y="195972"/>
                  <a:pt x="330810" y="293958"/>
                </a:cubicBezTo>
                <a:lnTo>
                  <a:pt x="228780" y="430307"/>
                </a:lnTo>
                <a:lnTo>
                  <a:pt x="0" y="428501"/>
                </a:lnTo>
                <a:close/>
              </a:path>
            </a:pathLst>
          </a:custGeom>
          <a:solidFill>
            <a:srgbClr val="2D7C8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88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7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2D7C8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/>
              <a:t>Kunnskapstimen </a:t>
            </a:r>
            <a:r>
              <a:rPr lang="nb-NO" dirty="0"/>
              <a:t>05.10.22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515938" y="2098377"/>
            <a:ext cx="6049336" cy="1481485"/>
          </a:xfrm>
        </p:spPr>
        <p:txBody>
          <a:bodyPr>
            <a:normAutofit fontScale="90000"/>
          </a:bodyPr>
          <a:lstStyle/>
          <a:p>
            <a:r>
              <a:rPr lang="nb-NO" b="1" i="0" dirty="0">
                <a:effectLst/>
                <a:latin typeface="Segoe UI" panose="020B0502040204020203" pitchFamily="34" charset="0"/>
              </a:rPr>
              <a:t>Læringsprosesser som bidrar til økt innsikt i medarbeiderrollen</a:t>
            </a:r>
            <a:br>
              <a:rPr lang="nb-NO" dirty="0"/>
            </a:br>
            <a:r>
              <a:rPr lang="nb-NO" sz="2000" dirty="0"/>
              <a:t>- i en arbeidsmiljøkontekst</a:t>
            </a:r>
            <a:br>
              <a:rPr lang="nb-NO" dirty="0"/>
            </a:br>
            <a:br>
              <a:rPr lang="nb-NO" dirty="0"/>
            </a:br>
            <a:r>
              <a:rPr lang="nb-NO" sz="2200" dirty="0"/>
              <a:t>Masteroppgave ved Høgskolen i Innlandet 2022</a:t>
            </a:r>
            <a:br>
              <a:rPr lang="nb-NO" dirty="0"/>
            </a:br>
            <a:r>
              <a:rPr lang="nb-NO" sz="1600" dirty="0"/>
              <a:t>Elisabeth Stokke Korssjøen  </a:t>
            </a:r>
            <a:br>
              <a:rPr lang="nb-NO" sz="1600" dirty="0"/>
            </a:br>
            <a:r>
              <a:rPr lang="nb-NO" sz="1600" dirty="0"/>
              <a:t>NAV Arbeidslivssenter Innlandet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8892480" y="3730416"/>
            <a:ext cx="307777" cy="10015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</a:t>
            </a:r>
            <a:r>
              <a:rPr lang="nb-NO" sz="800" dirty="0" err="1">
                <a:solidFill>
                  <a:schemeClr val="bg1"/>
                </a:solidFill>
              </a:rPr>
              <a:t>Colourbox</a:t>
            </a:r>
            <a:endParaRPr lang="nb-NO" sz="800">
              <a:solidFill>
                <a:schemeClr val="bg1"/>
              </a:solidFill>
            </a:endParaRP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368FEEB6-D855-4405-BAED-9D3E2B230F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5455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F61B8D6-98FB-43D5-93C5-9CA6B5E07081}"/>
              </a:ext>
            </a:extLst>
          </p:cNvPr>
          <p:cNvSpPr/>
          <p:nvPr/>
        </p:nvSpPr>
        <p:spPr>
          <a:xfrm>
            <a:off x="1043608" y="339502"/>
            <a:ext cx="3240360" cy="15841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Refleksjon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25BC2B9D-5A26-4572-900A-4184BBCB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139702"/>
            <a:ext cx="8300467" cy="2448272"/>
          </a:xfrm>
        </p:spPr>
        <p:txBody>
          <a:bodyPr>
            <a:normAutofit/>
          </a:bodyPr>
          <a:lstStyle/>
          <a:p>
            <a:r>
              <a:rPr lang="nb-NO" dirty="0"/>
              <a:t>Betydningen av refleksjon rundt grunnleggende antakelser, sammenhenger, verdier og forforståelser</a:t>
            </a:r>
          </a:p>
          <a:p>
            <a:pPr lvl="1"/>
            <a:r>
              <a:rPr lang="nb-NO" dirty="0"/>
              <a:t>Refleksjon over hva som ligger til grunn for ulike virkelighetsforståelser</a:t>
            </a:r>
          </a:p>
          <a:p>
            <a:pPr lvl="1"/>
            <a:r>
              <a:rPr lang="nb-NO" dirty="0"/>
              <a:t>Oppdagelser av eget ståsted, utvikling av felles forståelse i gruppa, samhold, støtte og fellesskap</a:t>
            </a:r>
          </a:p>
        </p:txBody>
      </p:sp>
    </p:spTree>
    <p:extLst>
      <p:ext uri="{BB962C8B-B14F-4D97-AF65-F5344CB8AC3E}">
        <p14:creationId xmlns:p14="http://schemas.microsoft.com/office/powerpoint/2010/main" val="74173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F61B8D6-98FB-43D5-93C5-9CA6B5E07081}"/>
              </a:ext>
            </a:extLst>
          </p:cNvPr>
          <p:cNvSpPr/>
          <p:nvPr/>
        </p:nvSpPr>
        <p:spPr>
          <a:xfrm>
            <a:off x="1043608" y="339502"/>
            <a:ext cx="3240360" cy="15841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Refleksjon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25BC2B9D-5A26-4572-900A-4184BBCB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139702"/>
            <a:ext cx="8300467" cy="2448272"/>
          </a:xfrm>
        </p:spPr>
        <p:txBody>
          <a:bodyPr>
            <a:normAutofit/>
          </a:bodyPr>
          <a:lstStyle/>
          <a:p>
            <a:r>
              <a:rPr lang="nb-NO" dirty="0"/>
              <a:t>Betydningen av løsningsorientert refleksjon</a:t>
            </a:r>
          </a:p>
          <a:p>
            <a:pPr lvl="1"/>
            <a:r>
              <a:rPr lang="nb-NO" dirty="0"/>
              <a:t>Å etterspørre innspill til løsninger</a:t>
            </a:r>
          </a:p>
          <a:p>
            <a:pPr lvl="1"/>
            <a:r>
              <a:rPr lang="nb-NO" dirty="0"/>
              <a:t>Medarbeidernes handlingsrom, ansvar, myndighet og roller blir tydeligere </a:t>
            </a:r>
          </a:p>
          <a:p>
            <a:pPr lvl="1"/>
            <a:r>
              <a:rPr lang="nb-NO" dirty="0"/>
              <a:t>Å kunne påvirke til endring bidrar til opplevelse av mestring. Bidrar til initiativ og involvering</a:t>
            </a:r>
          </a:p>
        </p:txBody>
      </p:sp>
    </p:spTree>
    <p:extLst>
      <p:ext uri="{BB962C8B-B14F-4D97-AF65-F5344CB8AC3E}">
        <p14:creationId xmlns:p14="http://schemas.microsoft.com/office/powerpoint/2010/main" val="317492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22781D22-645E-4BE5-A6BB-05C516B99F5F}"/>
              </a:ext>
            </a:extLst>
          </p:cNvPr>
          <p:cNvSpPr/>
          <p:nvPr/>
        </p:nvSpPr>
        <p:spPr>
          <a:xfrm>
            <a:off x="971600" y="339502"/>
            <a:ext cx="2952328" cy="1584176"/>
          </a:xfrm>
          <a:prstGeom prst="roundRect">
            <a:avLst/>
          </a:prstGeom>
          <a:solidFill>
            <a:srgbClr val="DCF0D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Introduksjon av verktøy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C0FDB96F-5EDE-4332-8B6B-4EB2691E8391}"/>
              </a:ext>
            </a:extLst>
          </p:cNvPr>
          <p:cNvSpPr txBox="1">
            <a:spLocks/>
          </p:cNvSpPr>
          <p:nvPr/>
        </p:nvSpPr>
        <p:spPr>
          <a:xfrm>
            <a:off x="827584" y="2067694"/>
            <a:ext cx="8110933" cy="2736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Betydningen av bruk av begreper og språklige uttrykk</a:t>
            </a:r>
          </a:p>
          <a:p>
            <a:pPr lvl="1"/>
            <a:r>
              <a:rPr lang="nb-NO" dirty="0"/>
              <a:t>Timing og relevans</a:t>
            </a:r>
            <a:endParaRPr lang="nb-NO" i="1" dirty="0"/>
          </a:p>
          <a:p>
            <a:pPr lvl="1"/>
            <a:r>
              <a:rPr lang="nb-NO" dirty="0"/>
              <a:t>Refleksjon</a:t>
            </a:r>
          </a:p>
          <a:p>
            <a:pPr lvl="1"/>
            <a:r>
              <a:rPr lang="nb-NO" dirty="0"/>
              <a:t>Introduksjon på ulike arenaer</a:t>
            </a:r>
          </a:p>
        </p:txBody>
      </p:sp>
    </p:spTree>
    <p:extLst>
      <p:ext uri="{BB962C8B-B14F-4D97-AF65-F5344CB8AC3E}">
        <p14:creationId xmlns:p14="http://schemas.microsoft.com/office/powerpoint/2010/main" val="61584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22781D22-645E-4BE5-A6BB-05C516B99F5F}"/>
              </a:ext>
            </a:extLst>
          </p:cNvPr>
          <p:cNvSpPr/>
          <p:nvPr/>
        </p:nvSpPr>
        <p:spPr>
          <a:xfrm>
            <a:off x="971600" y="339502"/>
            <a:ext cx="2952328" cy="1584176"/>
          </a:xfrm>
          <a:prstGeom prst="roundRect">
            <a:avLst/>
          </a:prstGeom>
          <a:solidFill>
            <a:srgbClr val="DCF0D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Introduksjon av verktøy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C0FDB96F-5EDE-4332-8B6B-4EB2691E8391}"/>
              </a:ext>
            </a:extLst>
          </p:cNvPr>
          <p:cNvSpPr txBox="1">
            <a:spLocks/>
          </p:cNvSpPr>
          <p:nvPr/>
        </p:nvSpPr>
        <p:spPr>
          <a:xfrm>
            <a:off x="827584" y="2211710"/>
            <a:ext cx="8110933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rgbClr val="3E38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Betydningen av bruk av modeller</a:t>
            </a:r>
          </a:p>
          <a:p>
            <a:pPr lvl="1"/>
            <a:r>
              <a:rPr lang="nb-NO" dirty="0"/>
              <a:t>Visualisering bidrar til forståelse</a:t>
            </a:r>
          </a:p>
          <a:p>
            <a:pPr lvl="1"/>
            <a:r>
              <a:rPr lang="nb-NO" dirty="0"/>
              <a:t>Strukturerer arbeidsprosesser</a:t>
            </a:r>
          </a:p>
          <a:p>
            <a:pPr lvl="1"/>
            <a:r>
              <a:rPr lang="nb-NO" dirty="0"/>
              <a:t>Opplevelse av mestring </a:t>
            </a:r>
          </a:p>
        </p:txBody>
      </p:sp>
    </p:spTree>
    <p:extLst>
      <p:ext uri="{BB962C8B-B14F-4D97-AF65-F5344CB8AC3E}">
        <p14:creationId xmlns:p14="http://schemas.microsoft.com/office/powerpoint/2010/main" val="322703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F61B8D6-98FB-43D5-93C5-9CA6B5E07081}"/>
              </a:ext>
            </a:extLst>
          </p:cNvPr>
          <p:cNvSpPr/>
          <p:nvPr/>
        </p:nvSpPr>
        <p:spPr>
          <a:xfrm>
            <a:off x="1043608" y="339502"/>
            <a:ext cx="3240360" cy="15841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Møte dem «der de er»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25BC2B9D-5A26-4572-900A-4184BBCB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11710"/>
            <a:ext cx="8660507" cy="2592288"/>
          </a:xfrm>
        </p:spPr>
        <p:txBody>
          <a:bodyPr>
            <a:normAutofit/>
          </a:bodyPr>
          <a:lstStyle/>
          <a:p>
            <a:r>
              <a:rPr lang="nb-NO" sz="2000" dirty="0"/>
              <a:t>Betydningen av å selv få bestemme hvilket område de ønsker å utvikle i arbeidsmiljøarbeidet</a:t>
            </a:r>
          </a:p>
          <a:p>
            <a:pPr lvl="1"/>
            <a:r>
              <a:rPr lang="nb-NO" dirty="0"/>
              <a:t>Må svare til opplevd behov</a:t>
            </a:r>
          </a:p>
          <a:p>
            <a:pPr lvl="1"/>
            <a:r>
              <a:rPr lang="nb-NO" dirty="0"/>
              <a:t>Sikrer eierskap, forpliktelse og involvering</a:t>
            </a:r>
          </a:p>
          <a:p>
            <a:r>
              <a:rPr lang="nb-NO" sz="2000" dirty="0"/>
              <a:t>Betydningen av å bruke egne begreper og definisjoner 	</a:t>
            </a:r>
          </a:p>
          <a:p>
            <a:r>
              <a:rPr lang="nb-NO" sz="2000" dirty="0"/>
              <a:t>Arbeidsgruppas som bindeledd mellom læringskontekst og praksiskontekst</a:t>
            </a:r>
          </a:p>
        </p:txBody>
      </p:sp>
    </p:spTree>
    <p:extLst>
      <p:ext uri="{BB962C8B-B14F-4D97-AF65-F5344CB8AC3E}">
        <p14:creationId xmlns:p14="http://schemas.microsoft.com/office/powerpoint/2010/main" val="116097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03379C0F-316C-2D5D-6A73-B7368317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42875"/>
            <a:ext cx="8386762" cy="8128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Hovedfunn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FD168FB4-19DF-B968-A0E4-E222CA261443}"/>
              </a:ext>
            </a:extLst>
          </p:cNvPr>
          <p:cNvGrpSpPr/>
          <p:nvPr/>
        </p:nvGrpSpPr>
        <p:grpSpPr>
          <a:xfrm>
            <a:off x="1115616" y="1131590"/>
            <a:ext cx="6840760" cy="3456384"/>
            <a:chOff x="1115616" y="1131590"/>
            <a:chExt cx="6840760" cy="3456384"/>
          </a:xfrm>
        </p:grpSpPr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BA26BD4E-CCEA-8821-E889-36DCB39FECC4}"/>
                </a:ext>
              </a:extLst>
            </p:cNvPr>
            <p:cNvSpPr/>
            <p:nvPr/>
          </p:nvSpPr>
          <p:spPr>
            <a:xfrm>
              <a:off x="1115616" y="1131590"/>
              <a:ext cx="2952328" cy="13681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b-NO" sz="1600" dirty="0">
                  <a:solidFill>
                    <a:schemeClr val="tx1"/>
                  </a:solidFill>
                </a:rPr>
                <a:t>Dialogen som arbeids- og kommunikasjonsform</a:t>
              </a:r>
            </a:p>
          </p:txBody>
        </p:sp>
        <p:sp>
          <p:nvSpPr>
            <p:cNvPr id="9" name="Rektangel: avrundede hjørner 8">
              <a:extLst>
                <a:ext uri="{FF2B5EF4-FFF2-40B4-BE49-F238E27FC236}">
                  <a16:creationId xmlns:a16="http://schemas.microsoft.com/office/drawing/2014/main" id="{7FF426D0-8ED7-218A-0F1E-68CE7D7AF519}"/>
                </a:ext>
              </a:extLst>
            </p:cNvPr>
            <p:cNvSpPr/>
            <p:nvPr/>
          </p:nvSpPr>
          <p:spPr>
            <a:xfrm>
              <a:off x="5004048" y="1131590"/>
              <a:ext cx="2952328" cy="13681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schemeClr val="tx1"/>
                  </a:solidFill>
                </a:rPr>
                <a:t>Refleksjon</a:t>
              </a:r>
            </a:p>
          </p:txBody>
        </p:sp>
        <p:sp>
          <p:nvSpPr>
            <p:cNvPr id="10" name="Rektangel: avrundede hjørner 9">
              <a:extLst>
                <a:ext uri="{FF2B5EF4-FFF2-40B4-BE49-F238E27FC236}">
                  <a16:creationId xmlns:a16="http://schemas.microsoft.com/office/drawing/2014/main" id="{8642C953-DCD0-66BD-4419-D180D2A87718}"/>
                </a:ext>
              </a:extLst>
            </p:cNvPr>
            <p:cNvSpPr/>
            <p:nvPr/>
          </p:nvSpPr>
          <p:spPr>
            <a:xfrm>
              <a:off x="1115616" y="3219822"/>
              <a:ext cx="2952328" cy="136815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schemeClr val="tx1"/>
                  </a:solidFill>
                </a:rPr>
                <a:t>Møte dem «der de er»</a:t>
              </a:r>
            </a:p>
          </p:txBody>
        </p:sp>
        <p:sp>
          <p:nvSpPr>
            <p:cNvPr id="11" name="Rektangel: avrundede hjørner 10">
              <a:extLst>
                <a:ext uri="{FF2B5EF4-FFF2-40B4-BE49-F238E27FC236}">
                  <a16:creationId xmlns:a16="http://schemas.microsoft.com/office/drawing/2014/main" id="{5BBD2B6C-7561-E9B9-78F3-D6B15AE7AE30}"/>
                </a:ext>
              </a:extLst>
            </p:cNvPr>
            <p:cNvSpPr/>
            <p:nvPr/>
          </p:nvSpPr>
          <p:spPr>
            <a:xfrm>
              <a:off x="5004048" y="3219822"/>
              <a:ext cx="2952328" cy="1368152"/>
            </a:xfrm>
            <a:prstGeom prst="roundRect">
              <a:avLst/>
            </a:prstGeom>
            <a:solidFill>
              <a:srgbClr val="DCF0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schemeClr val="tx1"/>
                  </a:solidFill>
                </a:rPr>
                <a:t>Introduksjon av verktøy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00BFE53-94F3-804A-97C0-2084C4244041}"/>
                </a:ext>
              </a:extLst>
            </p:cNvPr>
            <p:cNvSpPr/>
            <p:nvPr/>
          </p:nvSpPr>
          <p:spPr>
            <a:xfrm>
              <a:off x="3348321" y="1675754"/>
              <a:ext cx="2369542" cy="2336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b-NO" sz="1600" dirty="0">
                  <a:solidFill>
                    <a:schemeClr val="tx1"/>
                  </a:solidFill>
                </a:rPr>
                <a:t>Medarbeideres innsikt i rollen i en arbeidsmiljø-</a:t>
              </a:r>
            </a:p>
            <a:p>
              <a:pPr algn="ctr">
                <a:lnSpc>
                  <a:spcPct val="150000"/>
                </a:lnSpc>
              </a:pPr>
              <a:r>
                <a:rPr lang="nb-NO" sz="1600" dirty="0">
                  <a:solidFill>
                    <a:schemeClr val="tx1"/>
                  </a:solidFill>
                </a:rPr>
                <a:t>kontekst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09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Tankeboble kontur">
            <a:extLst>
              <a:ext uri="{FF2B5EF4-FFF2-40B4-BE49-F238E27FC236}">
                <a16:creationId xmlns:a16="http://schemas.microsoft.com/office/drawing/2014/main" id="{7A02F5DD-5940-850A-CD34-4777A6144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9714" y="1059582"/>
            <a:ext cx="3644578" cy="3644578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10DCC287-A4DE-03B4-4598-4E7E395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22" y="142876"/>
            <a:ext cx="8386763" cy="812695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Spørsmål, kommentarer, innspill?</a:t>
            </a:r>
          </a:p>
        </p:txBody>
      </p:sp>
    </p:spTree>
    <p:extLst>
      <p:ext uri="{BB962C8B-B14F-4D97-AF65-F5344CB8AC3E}">
        <p14:creationId xmlns:p14="http://schemas.microsoft.com/office/powerpoint/2010/main" val="259573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l="2777" t="38472" r="45668" b="22700"/>
          <a:stretch/>
        </p:blipFill>
        <p:spPr>
          <a:xfrm>
            <a:off x="1961711" y="843558"/>
            <a:ext cx="4824535" cy="2043875"/>
          </a:xfrm>
          <a:prstGeom prst="rect">
            <a:avLst/>
          </a:prstGeom>
        </p:spPr>
      </p:pic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219822"/>
            <a:ext cx="4482498" cy="118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A7CBA15-961E-45D0-9B7B-86865337C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0808" y="249492"/>
            <a:ext cx="9973108" cy="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altLang="nb-NO" sz="2400" dirty="0">
                <a:solidFill>
                  <a:srgbClr val="009999"/>
                </a:solidFill>
              </a:rPr>
              <a:t>Bakgrunn og kontekst</a:t>
            </a:r>
          </a:p>
        </p:txBody>
      </p:sp>
    </p:spTree>
    <p:extLst>
      <p:ext uri="{BB962C8B-B14F-4D97-AF65-F5344CB8AC3E}">
        <p14:creationId xmlns:p14="http://schemas.microsoft.com/office/powerpoint/2010/main" val="357577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D0BDB90-B64A-4C76-A66C-07B1F8EB55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Utgangspunktet: bistand til det forebyggende arbeidsmiljøarbeid ved en kommunal sykehjemsavdeling</a:t>
            </a:r>
          </a:p>
          <a:p>
            <a:r>
              <a:rPr lang="nb-NO" dirty="0"/>
              <a:t>Oppnådde gode resultater</a:t>
            </a:r>
          </a:p>
          <a:p>
            <a:r>
              <a:rPr lang="nb-NO" dirty="0"/>
              <a:t>Viktigste resultat: medarbeiderne hadde fått økt innsikt i rollen</a:t>
            </a:r>
          </a:p>
          <a:p>
            <a:r>
              <a:rPr lang="nb-NO" dirty="0"/>
              <a:t>Undersøkelsen: kvalitativt forskningsintervju med 6 informanter</a:t>
            </a:r>
          </a:p>
          <a:p>
            <a:r>
              <a:rPr lang="nb-NO" dirty="0"/>
              <a:t>Fire hovedfunn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FD9A3F6-A1E2-4564-BD7E-4DD1D813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Undersøkelsen </a:t>
            </a:r>
          </a:p>
        </p:txBody>
      </p:sp>
    </p:spTree>
    <p:extLst>
      <p:ext uri="{BB962C8B-B14F-4D97-AF65-F5344CB8AC3E}">
        <p14:creationId xmlns:p14="http://schemas.microsoft.com/office/powerpoint/2010/main" val="9817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406BC26-375F-42E0-8090-E212F4E7A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Sosiokulturell læringsteori</a:t>
            </a:r>
          </a:p>
          <a:p>
            <a:pPr lvl="1"/>
            <a:r>
              <a:rPr lang="nb-NO" dirty="0"/>
              <a:t>Aktiv deltakelse i sosiale samspillsprosesser</a:t>
            </a:r>
          </a:p>
          <a:p>
            <a:pPr lvl="1"/>
            <a:r>
              <a:rPr lang="nb-NO" dirty="0"/>
              <a:t>De sosiale og kulturelle omgivelsene blir en del av det som læres</a:t>
            </a:r>
          </a:p>
          <a:p>
            <a:r>
              <a:rPr lang="nb-NO" dirty="0"/>
              <a:t>Erfaringslæring </a:t>
            </a:r>
            <a:r>
              <a:rPr lang="nb-NO" sz="1600" dirty="0"/>
              <a:t>(</a:t>
            </a:r>
            <a:r>
              <a:rPr lang="nb-NO" sz="1600" dirty="0" err="1"/>
              <a:t>Kolb</a:t>
            </a:r>
            <a:r>
              <a:rPr lang="nb-NO" sz="1600" dirty="0"/>
              <a:t>, 2015)</a:t>
            </a:r>
          </a:p>
          <a:p>
            <a:pPr lvl="1"/>
            <a:r>
              <a:rPr lang="nb-NO" dirty="0"/>
              <a:t>Utgangspunkt i den konkrete erfaringen</a:t>
            </a:r>
          </a:p>
          <a:p>
            <a:pPr lvl="1"/>
            <a:r>
              <a:rPr lang="nb-NO" dirty="0"/>
              <a:t>Refleksjon over erfaringer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3C8EFFE-42A5-4F65-ACB2-852C067E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Teoretisk forståelsesgrunnlag </a:t>
            </a:r>
          </a:p>
        </p:txBody>
      </p:sp>
    </p:spTree>
    <p:extLst>
      <p:ext uri="{BB962C8B-B14F-4D97-AF65-F5344CB8AC3E}">
        <p14:creationId xmlns:p14="http://schemas.microsoft.com/office/powerpoint/2010/main" val="57412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03379C0F-316C-2D5D-6A73-B7368317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42875"/>
            <a:ext cx="8386762" cy="812800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Hovedfunn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FD168FB4-19DF-B968-A0E4-E222CA261443}"/>
              </a:ext>
            </a:extLst>
          </p:cNvPr>
          <p:cNvGrpSpPr/>
          <p:nvPr/>
        </p:nvGrpSpPr>
        <p:grpSpPr>
          <a:xfrm>
            <a:off x="1115616" y="1131590"/>
            <a:ext cx="6840760" cy="3456384"/>
            <a:chOff x="1115616" y="1131590"/>
            <a:chExt cx="6840760" cy="3456384"/>
          </a:xfrm>
        </p:grpSpPr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BA26BD4E-CCEA-8821-E889-36DCB39FECC4}"/>
                </a:ext>
              </a:extLst>
            </p:cNvPr>
            <p:cNvSpPr/>
            <p:nvPr/>
          </p:nvSpPr>
          <p:spPr>
            <a:xfrm>
              <a:off x="1115616" y="1131590"/>
              <a:ext cx="2952328" cy="13681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b-NO" sz="1600" dirty="0">
                  <a:solidFill>
                    <a:schemeClr val="tx1"/>
                  </a:solidFill>
                </a:rPr>
                <a:t>Dialogen som arbeids- og kommunikasjonsform</a:t>
              </a:r>
            </a:p>
          </p:txBody>
        </p:sp>
        <p:sp>
          <p:nvSpPr>
            <p:cNvPr id="9" name="Rektangel: avrundede hjørner 8">
              <a:extLst>
                <a:ext uri="{FF2B5EF4-FFF2-40B4-BE49-F238E27FC236}">
                  <a16:creationId xmlns:a16="http://schemas.microsoft.com/office/drawing/2014/main" id="{7FF426D0-8ED7-218A-0F1E-68CE7D7AF519}"/>
                </a:ext>
              </a:extLst>
            </p:cNvPr>
            <p:cNvSpPr/>
            <p:nvPr/>
          </p:nvSpPr>
          <p:spPr>
            <a:xfrm>
              <a:off x="5004048" y="1131590"/>
              <a:ext cx="2952328" cy="13681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schemeClr val="tx1"/>
                  </a:solidFill>
                </a:rPr>
                <a:t>Refleksjon</a:t>
              </a:r>
            </a:p>
          </p:txBody>
        </p:sp>
        <p:sp>
          <p:nvSpPr>
            <p:cNvPr id="10" name="Rektangel: avrundede hjørner 9">
              <a:extLst>
                <a:ext uri="{FF2B5EF4-FFF2-40B4-BE49-F238E27FC236}">
                  <a16:creationId xmlns:a16="http://schemas.microsoft.com/office/drawing/2014/main" id="{8642C953-DCD0-66BD-4419-D180D2A87718}"/>
                </a:ext>
              </a:extLst>
            </p:cNvPr>
            <p:cNvSpPr/>
            <p:nvPr/>
          </p:nvSpPr>
          <p:spPr>
            <a:xfrm>
              <a:off x="1115616" y="3219822"/>
              <a:ext cx="2952328" cy="136815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schemeClr val="tx1"/>
                  </a:solidFill>
                </a:rPr>
                <a:t>Møte dem «der de er»</a:t>
              </a:r>
            </a:p>
          </p:txBody>
        </p:sp>
        <p:sp>
          <p:nvSpPr>
            <p:cNvPr id="11" name="Rektangel: avrundede hjørner 10">
              <a:extLst>
                <a:ext uri="{FF2B5EF4-FFF2-40B4-BE49-F238E27FC236}">
                  <a16:creationId xmlns:a16="http://schemas.microsoft.com/office/drawing/2014/main" id="{5BBD2B6C-7561-E9B9-78F3-D6B15AE7AE30}"/>
                </a:ext>
              </a:extLst>
            </p:cNvPr>
            <p:cNvSpPr/>
            <p:nvPr/>
          </p:nvSpPr>
          <p:spPr>
            <a:xfrm>
              <a:off x="5004048" y="3219822"/>
              <a:ext cx="2952328" cy="1368152"/>
            </a:xfrm>
            <a:prstGeom prst="roundRect">
              <a:avLst/>
            </a:prstGeom>
            <a:solidFill>
              <a:srgbClr val="DCF0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schemeClr val="tx1"/>
                  </a:solidFill>
                </a:rPr>
                <a:t>Introduksjon av verktøy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00BFE53-94F3-804A-97C0-2084C4244041}"/>
                </a:ext>
              </a:extLst>
            </p:cNvPr>
            <p:cNvSpPr/>
            <p:nvPr/>
          </p:nvSpPr>
          <p:spPr>
            <a:xfrm>
              <a:off x="3348321" y="1675754"/>
              <a:ext cx="2369542" cy="2336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b-NO" sz="1600" dirty="0">
                  <a:solidFill>
                    <a:schemeClr val="tx1"/>
                  </a:solidFill>
                </a:rPr>
                <a:t>Medarbeideres innsikt i rollen i en arbeidsmiljø-</a:t>
              </a:r>
            </a:p>
            <a:p>
              <a:pPr algn="ctr">
                <a:lnSpc>
                  <a:spcPct val="150000"/>
                </a:lnSpc>
              </a:pPr>
              <a:r>
                <a:rPr lang="nb-NO" sz="1600" dirty="0">
                  <a:solidFill>
                    <a:schemeClr val="tx1"/>
                  </a:solidFill>
                </a:rPr>
                <a:t>kontekst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00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F61B8D6-98FB-43D5-93C5-9CA6B5E07081}"/>
              </a:ext>
            </a:extLst>
          </p:cNvPr>
          <p:cNvSpPr/>
          <p:nvPr/>
        </p:nvSpPr>
        <p:spPr>
          <a:xfrm>
            <a:off x="1043608" y="327627"/>
            <a:ext cx="3240360" cy="15841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Dialogen som arbeids- og kommunikasjonsform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25BC2B9D-5A26-4572-900A-4184BBCB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11710"/>
            <a:ext cx="8372475" cy="2448272"/>
          </a:xfrm>
        </p:spPr>
        <p:txBody>
          <a:bodyPr>
            <a:normAutofit/>
          </a:bodyPr>
          <a:lstStyle/>
          <a:p>
            <a:r>
              <a:rPr lang="nb-NO" dirty="0"/>
              <a:t>Betydningen av felles forståelse av dialogen som arbeids- og kommunikasjonsform</a:t>
            </a:r>
          </a:p>
          <a:p>
            <a:pPr lvl="1"/>
            <a:r>
              <a:rPr lang="nb-NO" dirty="0"/>
              <a:t>Etablering av kjøreregler</a:t>
            </a:r>
          </a:p>
          <a:p>
            <a:pPr lvl="1"/>
            <a:r>
              <a:rPr lang="nb-NO" dirty="0"/>
              <a:t>Evaluering og justering av kjørereglene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096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F61B8D6-98FB-43D5-93C5-9CA6B5E07081}"/>
              </a:ext>
            </a:extLst>
          </p:cNvPr>
          <p:cNvSpPr/>
          <p:nvPr/>
        </p:nvSpPr>
        <p:spPr>
          <a:xfrm>
            <a:off x="1043608" y="339502"/>
            <a:ext cx="3240360" cy="15841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Dialogen som arbeids- og kommunikasjonsform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25BC2B9D-5A26-4572-900A-4184BBCB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11710"/>
            <a:ext cx="8372475" cy="259228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Betydningen av å praktisere og erfare dialogen</a:t>
            </a:r>
          </a:p>
          <a:p>
            <a:pPr lvl="1"/>
            <a:r>
              <a:rPr lang="nb-NO" dirty="0"/>
              <a:t>Uvant i starten</a:t>
            </a:r>
          </a:p>
          <a:p>
            <a:pPr lvl="1"/>
            <a:r>
              <a:rPr lang="nb-NO" dirty="0"/>
              <a:t>Positive erfaringer: </a:t>
            </a:r>
          </a:p>
          <a:p>
            <a:pPr lvl="2"/>
            <a:r>
              <a:rPr lang="nb-NO" dirty="0"/>
              <a:t>Genuin interesse, troen på dem, ønske om at de skulle lykkes</a:t>
            </a:r>
          </a:p>
          <a:p>
            <a:pPr lvl="2"/>
            <a:r>
              <a:rPr lang="nb-NO" dirty="0"/>
              <a:t>Opplevde seg sett og lyttet til</a:t>
            </a:r>
          </a:p>
          <a:p>
            <a:pPr lvl="2"/>
            <a:r>
              <a:rPr lang="nb-NO" dirty="0"/>
              <a:t>Oppdagelser om seg selv og arbeidsplassen</a:t>
            </a:r>
          </a:p>
          <a:p>
            <a:pPr lvl="1"/>
            <a:r>
              <a:rPr lang="nb-NO" dirty="0"/>
              <a:t>Prosessledere ble rollemodeller i praktisering av dialog</a:t>
            </a:r>
          </a:p>
          <a:p>
            <a:pPr lvl="1"/>
            <a:r>
              <a:rPr lang="nb-NO" dirty="0"/>
              <a:t>Øving og mestringserfaringer</a:t>
            </a:r>
          </a:p>
          <a:p>
            <a:pPr lvl="1"/>
            <a:r>
              <a:rPr lang="nb-NO" dirty="0"/>
              <a:t>Arbeidsgruppa ble rollemodeller for personalgruppa</a:t>
            </a:r>
          </a:p>
        </p:txBody>
      </p:sp>
    </p:spTree>
    <p:extLst>
      <p:ext uri="{BB962C8B-B14F-4D97-AF65-F5344CB8AC3E}">
        <p14:creationId xmlns:p14="http://schemas.microsoft.com/office/powerpoint/2010/main" val="113602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F61B8D6-98FB-43D5-93C5-9CA6B5E07081}"/>
              </a:ext>
            </a:extLst>
          </p:cNvPr>
          <p:cNvSpPr/>
          <p:nvPr/>
        </p:nvSpPr>
        <p:spPr>
          <a:xfrm>
            <a:off x="1043608" y="339502"/>
            <a:ext cx="3240360" cy="15841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Dialogen som arbeids- og kommunikasjonsform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25BC2B9D-5A26-4572-900A-4184BBCB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11710"/>
            <a:ext cx="8372475" cy="2448272"/>
          </a:xfrm>
        </p:spPr>
        <p:txBody>
          <a:bodyPr>
            <a:normAutofit/>
          </a:bodyPr>
          <a:lstStyle/>
          <a:p>
            <a:r>
              <a:rPr lang="nb-NO" dirty="0"/>
              <a:t>Betydningen av inviterende deltakerstrukturer</a:t>
            </a:r>
          </a:p>
          <a:p>
            <a:pPr lvl="1"/>
            <a:r>
              <a:rPr lang="nb-NO" dirty="0"/>
              <a:t>I arbeidsgruppa: «Runde rundt bordet»</a:t>
            </a:r>
          </a:p>
          <a:p>
            <a:pPr lvl="1"/>
            <a:r>
              <a:rPr lang="nb-NO" dirty="0"/>
              <a:t>I personalgruppa: Gruppearbeid med </a:t>
            </a:r>
            <a:r>
              <a:rPr lang="nb-NO" dirty="0" err="1"/>
              <a:t>fasilitator</a:t>
            </a:r>
            <a:endParaRPr lang="nb-NO" dirty="0"/>
          </a:p>
          <a:p>
            <a:pPr lvl="1"/>
            <a:r>
              <a:rPr lang="nb-NO" dirty="0"/>
              <a:t>Flere stemmer ble lyttet til og hørt, som grunnlag for felles forståelse</a:t>
            </a:r>
          </a:p>
        </p:txBody>
      </p:sp>
    </p:spTree>
    <p:extLst>
      <p:ext uri="{BB962C8B-B14F-4D97-AF65-F5344CB8AC3E}">
        <p14:creationId xmlns:p14="http://schemas.microsoft.com/office/powerpoint/2010/main" val="77095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F61B8D6-98FB-43D5-93C5-9CA6B5E07081}"/>
              </a:ext>
            </a:extLst>
          </p:cNvPr>
          <p:cNvSpPr/>
          <p:nvPr/>
        </p:nvSpPr>
        <p:spPr>
          <a:xfrm>
            <a:off x="1043608" y="339502"/>
            <a:ext cx="3240360" cy="15841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Refleksjon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25BC2B9D-5A26-4572-900A-4184BBCB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39702"/>
            <a:ext cx="8300467" cy="2448272"/>
          </a:xfrm>
        </p:spPr>
        <p:txBody>
          <a:bodyPr>
            <a:normAutofit/>
          </a:bodyPr>
          <a:lstStyle/>
          <a:p>
            <a:r>
              <a:rPr lang="nb-NO" dirty="0"/>
              <a:t>Betydningen av refleksjon over «sannheter» med utgangspunkt i kartlegging av fakta</a:t>
            </a:r>
          </a:p>
          <a:p>
            <a:pPr lvl="1"/>
            <a:r>
              <a:rPr lang="nb-NO" dirty="0"/>
              <a:t>Belyse, så objektivt som mulig</a:t>
            </a:r>
          </a:p>
          <a:p>
            <a:pPr lvl="1"/>
            <a:r>
              <a:rPr lang="nb-NO" dirty="0"/>
              <a:t>Oppdagelser av ulike virkelighetsforståelser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4382848"/>
      </p:ext>
    </p:extLst>
  </p:cSld>
  <p:clrMapOvr>
    <a:masterClrMapping/>
  </p:clrMapOvr>
</p:sld>
</file>

<file path=ppt/theme/theme1.xml><?xml version="1.0" encoding="utf-8"?>
<a:theme xmlns:a="http://schemas.openxmlformats.org/drawingml/2006/main" name="NAV-mal widescreen bokmål (16.9)">
  <a:themeElements>
    <a:clrScheme name="Office">
      <a:dk1>
        <a:srgbClr val="3E3832"/>
      </a:dk1>
      <a:lt1>
        <a:sysClr val="window" lastClr="FFFFFF"/>
      </a:lt1>
      <a:dk2>
        <a:srgbClr val="C30000"/>
      </a:dk2>
      <a:lt2>
        <a:srgbClr val="878787"/>
      </a:lt2>
      <a:accent1>
        <a:srgbClr val="DADADA"/>
      </a:accent1>
      <a:accent2>
        <a:srgbClr val="EFEFEF"/>
      </a:accent2>
      <a:accent3>
        <a:srgbClr val="66CBEC"/>
      </a:accent3>
      <a:accent4>
        <a:srgbClr val="005B82"/>
      </a:accent4>
      <a:accent5>
        <a:srgbClr val="06893A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-mal (16.9)  -  Skrivebeskyttet" id="{5D7F39AB-F118-4190-8E1D-D6736449D671}" vid="{895098C9-0A9C-427C-8CC8-27A462AAAB3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9dc9cd-f035-4e29-bfb6-5cccd67c17e0">
      <UserInfo>
        <DisplayName>Fredriksen, Jostein</DisplayName>
        <AccountId>30</AccountId>
        <AccountType/>
      </UserInfo>
      <UserInfo>
        <DisplayName>Ingebrigtsen, Anita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1C5BF0DA452D448F69A88601D2328C" ma:contentTypeVersion="9" ma:contentTypeDescription="Create a new document." ma:contentTypeScope="" ma:versionID="46bf8bfae82ce45385cb6ae72bbc9822">
  <xsd:schema xmlns:xsd="http://www.w3.org/2001/XMLSchema" xmlns:xs="http://www.w3.org/2001/XMLSchema" xmlns:p="http://schemas.microsoft.com/office/2006/metadata/properties" xmlns:ns3="c90ccbe3-8322-408c-937a-8f99adad209e" xmlns:ns4="0c9dc9cd-f035-4e29-bfb6-5cccd67c17e0" targetNamespace="http://schemas.microsoft.com/office/2006/metadata/properties" ma:root="true" ma:fieldsID="ebde854cd51118f91916af2a1971aa19" ns3:_="" ns4:_="">
    <xsd:import namespace="c90ccbe3-8322-408c-937a-8f99adad209e"/>
    <xsd:import namespace="0c9dc9cd-f035-4e29-bfb6-5cccd67c17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ccbe3-8322-408c-937a-8f99adad2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dc9cd-f035-4e29-bfb6-5cccd67c17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058ED6-932E-4205-B375-4E9FDBB208D0}">
  <ds:schemaRefs>
    <ds:schemaRef ds:uri="http://www.w3.org/XML/1998/namespace"/>
    <ds:schemaRef ds:uri="http://purl.org/dc/dcmitype/"/>
    <ds:schemaRef ds:uri="http://purl.org/dc/terms/"/>
    <ds:schemaRef ds:uri="0c9dc9cd-f035-4e29-bfb6-5cccd67c17e0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90ccbe3-8322-408c-937a-8f99adad209e"/>
  </ds:schemaRefs>
</ds:datastoreItem>
</file>

<file path=customXml/itemProps2.xml><?xml version="1.0" encoding="utf-8"?>
<ds:datastoreItem xmlns:ds="http://schemas.openxmlformats.org/officeDocument/2006/customXml" ds:itemID="{61368793-C913-4A90-980F-24B07EE44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ccbe3-8322-408c-937a-8f99adad209e"/>
    <ds:schemaRef ds:uri="0c9dc9cd-f035-4e29-bfb6-5cccd67c17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BB6FB4-C8A5-4CBA-AD86-DA1D802E5C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 IA avtale 2019-2022</Template>
  <TotalTime>5794</TotalTime>
  <Words>479</Words>
  <Application>Microsoft Office PowerPoint</Application>
  <PresentationFormat>Skjermfremvisning 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</vt:lpstr>
      <vt:lpstr>Wingdings</vt:lpstr>
      <vt:lpstr>NAV-mal widescreen bokmål (16.9)</vt:lpstr>
      <vt:lpstr>Læringsprosesser som bidrar til økt innsikt i medarbeiderrollen - i en arbeidsmiljøkontekst  Masteroppgave ved Høgskolen i Innlandet 2022 Elisabeth Stokke Korssjøen   NAV Arbeidslivssenter Innlandet</vt:lpstr>
      <vt:lpstr>PowerPoint-presentasjon</vt:lpstr>
      <vt:lpstr>Undersøkelsen </vt:lpstr>
      <vt:lpstr>Teoretisk forståelsesgrunnlag </vt:lpstr>
      <vt:lpstr>Hovedfunn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Hovedfunn</vt:lpstr>
      <vt:lpstr>Spørsmål, kommentarer, innspill?</vt:lpstr>
    </vt:vector>
  </TitlesOfParts>
  <Company>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Lillehammer kommune  15.11.2019</dc:title>
  <dc:creator>Elisabeth Stokke Korssjøen</dc:creator>
  <cp:lastModifiedBy>Korssjøen, Elisabeth</cp:lastModifiedBy>
  <cp:revision>30</cp:revision>
  <cp:lastPrinted>2022-05-10T12:34:10Z</cp:lastPrinted>
  <dcterms:created xsi:type="dcterms:W3CDTF">2019-11-01T12:55:08Z</dcterms:created>
  <dcterms:modified xsi:type="dcterms:W3CDTF">2022-10-04T08:23:29Z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0x010100811C5BF0DA452D448F69A88601D2328C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iteId">
    <vt:lpwstr>62366534-1ec3-4962-8869-9b5535279d0b</vt:lpwstr>
  </property>
  <property fmtid="{D5CDD505-2E9C-101B-9397-08002B2CF9AE}" pid="5" name="MSIP_Label_d3491420-1ae2-4120-89e6-e6f668f067e2_Owner">
    <vt:lpwstr>Sissel.Bjaroy@nav.no</vt:lpwstr>
  </property>
  <property fmtid="{D5CDD505-2E9C-101B-9397-08002B2CF9AE}" pid="6" name="MSIP_Label_d3491420-1ae2-4120-89e6-e6f668f067e2_SetDate">
    <vt:lpwstr>2019-05-20T12:26:51.4184103Z</vt:lpwstr>
  </property>
  <property fmtid="{D5CDD505-2E9C-101B-9397-08002B2CF9AE}" pid="7" name="MSIP_Label_d3491420-1ae2-4120-89e6-e6f668f067e2_Name">
    <vt:lpwstr>NAV Internt</vt:lpwstr>
  </property>
  <property fmtid="{D5CDD505-2E9C-101B-9397-08002B2CF9AE}" pid="8" name="MSIP_Label_d3491420-1ae2-4120-89e6-e6f668f067e2_Application">
    <vt:lpwstr>Microsoft Azure Information Protection</vt:lpwstr>
  </property>
  <property fmtid="{D5CDD505-2E9C-101B-9397-08002B2CF9AE}" pid="9" name="MSIP_Label_d3491420-1ae2-4120-89e6-e6f668f067e2_Extended_MSFT_Method">
    <vt:lpwstr>Automatic</vt:lpwstr>
  </property>
  <property fmtid="{D5CDD505-2E9C-101B-9397-08002B2CF9AE}" pid="10" name="Sensitivity">
    <vt:lpwstr>NAV Internt</vt:lpwstr>
  </property>
</Properties>
</file>